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6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5" r:id="rId9"/>
    <p:sldId id="267" r:id="rId10"/>
    <p:sldId id="268" r:id="rId11"/>
    <p:sldId id="262" r:id="rId12"/>
    <p:sldId id="266" r:id="rId13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 autoAdjust="0"/>
    <p:restoredTop sz="94737" autoAdjust="0"/>
  </p:normalViewPr>
  <p:slideViewPr>
    <p:cSldViewPr snapToObjects="1"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A96F34-149A-4A2B-AD00-528BFE1355E1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060494-654F-4A86-8E5C-52DE7887A260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lIns="720000" tIns="720000" rtlCol="0"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a-DK" noProof="0" dirty="0"/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419600" y="3611880"/>
            <a:ext cx="4724400" cy="10575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17BB3-D5A1-46DE-B0FA-A8756F0A096F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E5C8DB-D112-4AA4-9697-9600F71CB6A0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9600" y="1051560"/>
            <a:ext cx="8001000" cy="484632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a-DK" dirty="0"/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78A95"/>
                </a:solidFill>
              </a:defRPr>
            </a:lvl1pPr>
          </a:lstStyle>
          <a:p>
            <a:fld id="{56C2EF03-2FDE-4A22-AB17-B88FE4993AFF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CF11A150-449B-4001-AD83-43F62A764031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366837"/>
            <a:ext cx="8077200" cy="4678363"/>
          </a:xfrm>
        </p:spPr>
        <p:txBody>
          <a:bodyPr/>
          <a:lstStyle>
            <a:lvl1pPr>
              <a:defRPr sz="24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7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914401"/>
            <a:ext cx="8077200" cy="365759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365B921D-B8C4-4465-B8BD-FEA3B7730647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3A87B85C-B88F-4DAD-A4EC-0969DF1BEB3F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3"/>
          </p:nvPr>
        </p:nvSpPr>
        <p:spPr>
          <a:xfrm>
            <a:off x="4792134" y="1234440"/>
            <a:ext cx="3886200" cy="489172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1234440"/>
            <a:ext cx="3886200" cy="489172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D895B20D-CA5E-495B-9663-88F2741758F6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969F4819-4677-400C-9713-CA3CB02ABF33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3"/>
          </p:nvPr>
        </p:nvSpPr>
        <p:spPr>
          <a:xfrm>
            <a:off x="4792134" y="1752600"/>
            <a:ext cx="3886200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914401"/>
            <a:ext cx="3886200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8"/>
          </p:nvPr>
        </p:nvSpPr>
        <p:spPr>
          <a:xfrm>
            <a:off x="4792134" y="914401"/>
            <a:ext cx="3886200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577ADE8E-7FED-4BFC-8CE3-F215A8F94ABA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A5BBD042-FBE8-4879-A271-745B119FB9F3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"/>
          <p:cNvSpPr>
            <a:spLocks noGrp="1"/>
          </p:cNvSpPr>
          <p:nvPr>
            <p:ph idx="10"/>
          </p:nvPr>
        </p:nvSpPr>
        <p:spPr>
          <a:xfrm>
            <a:off x="5562600" y="914401"/>
            <a:ext cx="3373438" cy="52117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4"/>
          </p:nvPr>
        </p:nvSpPr>
        <p:spPr>
          <a:xfrm>
            <a:off x="609600" y="1752600"/>
            <a:ext cx="4734092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7"/>
          </p:nvPr>
        </p:nvSpPr>
        <p:spPr>
          <a:xfrm>
            <a:off x="609599" y="914401"/>
            <a:ext cx="4734093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D6D2C5FB-4567-4363-ACED-C4E7C46676DE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A04F5599-8AA7-4179-8B76-9C4E27754871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1752600"/>
            <a:ext cx="2209800" cy="4373565"/>
          </a:xfrm>
        </p:spPr>
        <p:txBody>
          <a:bodyPr/>
          <a:lstStyle>
            <a:lvl1pPr marL="0" indent="0">
              <a:buNone/>
              <a:defRPr sz="1800" b="0" i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7"/>
          </p:nvPr>
        </p:nvSpPr>
        <p:spPr>
          <a:xfrm>
            <a:off x="3067645" y="1752600"/>
            <a:ext cx="5611217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8"/>
          </p:nvPr>
        </p:nvSpPr>
        <p:spPr>
          <a:xfrm>
            <a:off x="3067645" y="914401"/>
            <a:ext cx="5611218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F122EE0F-CE8A-42A3-8837-1A0051D8BB1C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15AD0C05-AEBF-4E32-BAC9-C62F130814E5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09599" y="0"/>
            <a:ext cx="8543925" cy="536733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5458778"/>
            <a:ext cx="80010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59686-B8FA-4486-844E-921D66A99859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71055735-FD04-49A2-B922-0736484A4D21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352800" y="0"/>
            <a:ext cx="5791201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a-DK" noProof="0"/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1234442"/>
            <a:ext cx="2590800" cy="4891724"/>
          </a:xfrm>
        </p:spPr>
        <p:txBody>
          <a:bodyPr/>
          <a:lstStyle>
            <a:lvl1pPr marL="0" indent="0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78C06-0D62-40D3-AAF1-A86B00F8086C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8B59E-4CCB-4A15-8E36-DBBA35BF9B2C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609600" y="1050925"/>
            <a:ext cx="807720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4770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FFA9129-26C2-4C49-93D5-F72D2BF00DE0}" type="datetime1">
              <a:rPr lang="da-DK"/>
              <a:pPr/>
              <a:t>13-09-2012</a:t>
            </a:fld>
            <a:endParaRPr lang="da-DK"/>
          </a:p>
        </p:txBody>
      </p:sp>
      <p:sp>
        <p:nvSpPr>
          <p:cNvPr id="15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78863" y="6356350"/>
            <a:ext cx="3048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78A95"/>
                </a:solidFill>
                <a:latin typeface="Calibri" charset="0"/>
              </a:defRPr>
            </a:lvl1pPr>
          </a:lstStyle>
          <a:p>
            <a:r>
              <a:rPr lang="da-DK"/>
              <a:t>· </a:t>
            </a:r>
            <a:fld id="{58AD737A-978F-45A3-9CEB-6B696089E27C}" type="slidenum">
              <a:rPr lang="da-DK"/>
              <a:pPr/>
              <a:t>‹#›</a:t>
            </a:fld>
            <a:endParaRPr lang="da-DK"/>
          </a:p>
        </p:txBody>
      </p:sp>
      <p:grpSp>
        <p:nvGrpSpPr>
          <p:cNvPr id="1029" name="Grupper 8"/>
          <p:cNvGrpSpPr>
            <a:grpSpLocks/>
          </p:cNvGrpSpPr>
          <p:nvPr/>
        </p:nvGrpSpPr>
        <p:grpSpPr bwMode="auto">
          <a:xfrm>
            <a:off x="0" y="6340475"/>
            <a:ext cx="3376613" cy="366713"/>
            <a:chOff x="0" y="6340475"/>
            <a:chExt cx="3377003" cy="366713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6340475"/>
              <a:ext cx="3377003" cy="366713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800">
                <a:latin typeface="Calibri" charset="0"/>
                <a:cs typeface="ＭＳ Ｐゴシック" charset="-128"/>
              </a:endParaRPr>
            </a:p>
          </p:txBody>
        </p:sp>
        <p:pic>
          <p:nvPicPr>
            <p:cNvPr id="1031" name="Billede 20" descr="Engelsk IT-Uni logo.png"/>
            <p:cNvPicPr>
              <a:picLocks noChangeAspect="1"/>
            </p:cNvPicPr>
            <p:nvPr userDrawn="1"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14508" y="6439154"/>
              <a:ext cx="3147987" cy="168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2" r:id="rId9"/>
    <p:sldLayoutId id="2147483983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 cap="all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449263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790575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Undertitel 8"/>
          <p:cNvSpPr>
            <a:spLocks noGrp="1"/>
          </p:cNvSpPr>
          <p:nvPr>
            <p:ph type="subTitle" idx="1"/>
          </p:nvPr>
        </p:nvSpPr>
        <p:spPr>
          <a:xfrm>
            <a:off x="609600" y="1050925"/>
            <a:ext cx="8001000" cy="4846638"/>
          </a:xfrm>
        </p:spPr>
        <p:txBody>
          <a:bodyPr/>
          <a:lstStyle/>
          <a:p>
            <a:pPr algn="ctr"/>
            <a:r>
              <a:rPr lang="de-DE" dirty="0" smtClean="0">
                <a:ea typeface="ＭＳ Ｐゴシック" charset="-128"/>
              </a:rPr>
              <a:t>CIG 2012 StarCraft competition</a:t>
            </a:r>
          </a:p>
          <a:p>
            <a:pPr algn="ctr"/>
            <a:endParaRPr lang="de-DE" dirty="0" smtClean="0">
              <a:ea typeface="ＭＳ Ｐゴシック" charset="-128"/>
            </a:endParaRPr>
          </a:p>
          <a:p>
            <a:pPr algn="ctr"/>
            <a:r>
              <a:rPr lang="de-DE" dirty="0" smtClean="0">
                <a:ea typeface="ＭＳ Ｐゴシック" charset="-128"/>
              </a:rPr>
              <a:t>September 14, 2012</a:t>
            </a:r>
          </a:p>
        </p:txBody>
      </p:sp>
      <p:sp>
        <p:nvSpPr>
          <p:cNvPr id="12291" name="Titel 7"/>
          <p:cNvSpPr>
            <a:spLocks noGrp="1"/>
          </p:cNvSpPr>
          <p:nvPr>
            <p:ph type="title"/>
          </p:nvPr>
        </p:nvSpPr>
        <p:spPr>
          <a:xfrm>
            <a:off x="0" y="2"/>
            <a:ext cx="6312085" cy="565146"/>
          </a:xfrm>
        </p:spPr>
        <p:txBody>
          <a:bodyPr/>
          <a:lstStyle/>
          <a:p>
            <a:r>
              <a:rPr lang="de-DE" dirty="0" smtClean="0">
                <a:ea typeface="ＭＳ Ｐゴシック" charset="-128"/>
              </a:rPr>
              <a:t>Tobias </a:t>
            </a:r>
            <a:r>
              <a:rPr lang="de-DE" dirty="0" err="1" smtClean="0">
                <a:ea typeface="ＭＳ Ｐゴシック" charset="-128"/>
              </a:rPr>
              <a:t>Mahlmann</a:t>
            </a:r>
            <a:r>
              <a:rPr lang="de-DE" dirty="0" smtClean="0">
                <a:ea typeface="ＭＳ Ｐゴシック" charset="-128"/>
              </a:rPr>
              <a:t> </a:t>
            </a:r>
            <a:r>
              <a:rPr lang="de-DE" dirty="0" err="1" smtClean="0">
                <a:ea typeface="ＭＳ Ｐゴシック" charset="-128"/>
              </a:rPr>
              <a:t>and</a:t>
            </a:r>
            <a:r>
              <a:rPr lang="de-DE" dirty="0" smtClean="0">
                <a:ea typeface="ＭＳ Ｐゴシック" charset="-128"/>
              </a:rPr>
              <a:t> Mike Preuss</a:t>
            </a:r>
          </a:p>
        </p:txBody>
      </p:sp>
      <p:sp>
        <p:nvSpPr>
          <p:cNvPr id="12292" name="Pladsholder til dato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DF1A12-38A5-4351-A92A-3CED34C108AE}" type="datetime1">
              <a:rPr lang="da-DK"/>
              <a:pPr/>
              <a:t>13-09-2012</a:t>
            </a:fld>
            <a:endParaRPr lang="da-DK" dirty="0"/>
          </a:p>
        </p:txBody>
      </p:sp>
      <p:sp>
        <p:nvSpPr>
          <p:cNvPr id="12293" name="Pladsholder til diasnumm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· </a:t>
            </a:r>
            <a:fld id="{1DB0C6FE-12ED-47C9-9C65-9C9C11C76865}" type="slidenum">
              <a:rPr lang="da-DK"/>
              <a:pPr/>
              <a:t>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: AIUR, Florian </a:t>
            </a:r>
            <a:r>
              <a:rPr lang="en-US" sz="3600" dirty="0" err="1" smtClean="0"/>
              <a:t>Richoux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: </a:t>
            </a:r>
            <a:r>
              <a:rPr lang="en-US" sz="3600" dirty="0" err="1" smtClean="0"/>
              <a:t>UAlbertaBot</a:t>
            </a:r>
            <a:r>
              <a:rPr lang="en-US" sz="3600" dirty="0" smtClean="0"/>
              <a:t>, David Churchill</a:t>
            </a:r>
          </a:p>
          <a:p>
            <a:endParaRPr lang="en-US" sz="3600" dirty="0"/>
          </a:p>
          <a:p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: </a:t>
            </a:r>
            <a:r>
              <a:rPr lang="en-US" sz="3600" dirty="0" err="1" smtClean="0"/>
              <a:t>Skynet</a:t>
            </a:r>
            <a:r>
              <a:rPr lang="en-US" sz="3600" dirty="0" smtClean="0"/>
              <a:t>, Andrew Smith </a:t>
            </a:r>
          </a:p>
          <a:p>
            <a:endParaRPr lang="en-US" sz="3600" dirty="0" smtClean="0"/>
          </a:p>
          <a:p>
            <a:r>
              <a:rPr lang="en-US" dirty="0"/>
              <a:t>a</a:t>
            </a:r>
            <a:r>
              <a:rPr lang="en-US" dirty="0" smtClean="0"/>
              <a:t>nd, honorary mention to: </a:t>
            </a:r>
          </a:p>
          <a:p>
            <a:r>
              <a:rPr lang="en-US" dirty="0" smtClean="0"/>
              <a:t>Adjutant, Nicholas Bowen</a:t>
            </a:r>
          </a:p>
          <a:p>
            <a:r>
              <a:rPr lang="en-US" dirty="0" smtClean="0"/>
              <a:t> (1</a:t>
            </a:r>
            <a:r>
              <a:rPr lang="en-US" baseline="30000" dirty="0" smtClean="0"/>
              <a:t>st</a:t>
            </a:r>
            <a:r>
              <a:rPr lang="en-US" dirty="0" smtClean="0"/>
              <a:t> time, best </a:t>
            </a:r>
            <a:r>
              <a:rPr lang="en-US" dirty="0" err="1" smtClean="0"/>
              <a:t>terran</a:t>
            </a:r>
            <a:r>
              <a:rPr lang="en-US" dirty="0" smtClean="0"/>
              <a:t>)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" y="0"/>
            <a:ext cx="2729566" cy="565146"/>
          </a:xfrm>
        </p:spPr>
        <p:txBody>
          <a:bodyPr/>
          <a:lstStyle/>
          <a:p>
            <a:r>
              <a:rPr lang="en-US" dirty="0" smtClean="0"/>
              <a:t>The Medalists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10</a:t>
            </a:fld>
            <a:endParaRPr lang="da-DK"/>
          </a:p>
        </p:txBody>
      </p:sp>
      <p:pic>
        <p:nvPicPr>
          <p:cNvPr id="6" name="Fanfare.wav-9006-Free-Loops.com.wav">
            <a:hlinkClick r:id="" action="ppaction://media"/>
          </p:cNvPr>
          <p:cNvPicPr>
            <a:picLocks noRot="1" noChangeAspect="1"/>
          </p:cNvPicPr>
          <p:nvPr>
            <a:wavAudioFile r:embed="rId1" name="Fanfare.wav-9006-Free-Loops.com.wav"/>
          </p:nvPr>
        </p:nvPicPr>
        <p:blipFill>
          <a:blip r:embed="rId3"/>
          <a:stretch>
            <a:fillRect/>
          </a:stretch>
        </p:blipFill>
        <p:spPr>
          <a:xfrm>
            <a:off x="7772400" y="11430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4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2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things (</a:t>
            </a:r>
            <a:r>
              <a:rPr lang="de-DE" dirty="0" smtClean="0"/>
              <a:t>many) </a:t>
            </a:r>
            <a:r>
              <a:rPr lang="de-DE" dirty="0" smtClean="0"/>
              <a:t>bots can‘t do: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handle islands</a:t>
            </a:r>
          </a:p>
          <a:p>
            <a:pPr>
              <a:buFont typeface="Courier New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play zerg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play maps of different sizes (!!!)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play against random </a:t>
            </a:r>
            <a:r>
              <a:rPr lang="de-DE" dirty="0" smtClean="0"/>
              <a:t>race</a:t>
            </a:r>
          </a:p>
          <a:p>
            <a:pPr>
              <a:buFont typeface="Courier New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finish off beaten opponent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adapt to opponent strategy</a:t>
            </a:r>
          </a:p>
          <a:p>
            <a:pPr>
              <a:buFont typeface="Courier New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cooperate (no teamplay)</a:t>
            </a:r>
          </a:p>
          <a:p>
            <a:pPr>
              <a:buFont typeface="Courier New" pitchFamily="49" charset="0"/>
              <a:buChar char="o"/>
            </a:pPr>
            <a:endParaRPr lang="de-DE" dirty="0" smtClean="0"/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1901006" cy="565146"/>
          </a:xfrm>
        </p:spPr>
        <p:txBody>
          <a:bodyPr/>
          <a:lstStyle/>
          <a:p>
            <a:r>
              <a:rPr lang="de-DE" dirty="0" err="1" smtClean="0"/>
              <a:t>Summary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11</a:t>
            </a:fld>
            <a:endParaRPr lang="da-DK"/>
          </a:p>
        </p:txBody>
      </p:sp>
      <p:pic>
        <p:nvPicPr>
          <p:cNvPr id="6" name="Sorry.wav-9114-Free-Loops.com.wav">
            <a:hlinkClick r:id="" action="ppaction://media"/>
          </p:cNvPr>
          <p:cNvPicPr>
            <a:picLocks noRot="1" noChangeAspect="1"/>
          </p:cNvPicPr>
          <p:nvPr>
            <a:wavAudioFile r:embed="rId1" name="Sorry.wav-9114-Free-Loops.com.wav"/>
          </p:nvPr>
        </p:nvPicPr>
        <p:blipFill>
          <a:blip r:embed="rId3"/>
          <a:stretch>
            <a:fillRect/>
          </a:stretch>
        </p:blipFill>
        <p:spPr>
          <a:xfrm>
            <a:off x="5334000" y="61744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till many problems, but: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smtClean="0"/>
              <a:t>huge step in average bot performance (see BTHAI as ‘baseline’)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/>
              <a:t>w</a:t>
            </a:r>
            <a:r>
              <a:rPr lang="en-US" dirty="0" smtClean="0"/>
              <a:t>e need to change basic approach: not re-implement everything, but use available stuff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smtClean="0"/>
              <a:t>finally come up with useable modules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/>
              <a:t>b</a:t>
            </a:r>
            <a:r>
              <a:rPr lang="en-US" dirty="0" smtClean="0"/>
              <a:t>ots need to become more flexible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/>
              <a:t>v</a:t>
            </a:r>
            <a:r>
              <a:rPr lang="en-US" dirty="0" smtClean="0"/>
              <a:t>ery interesting: step into team AI</a:t>
            </a:r>
          </a:p>
          <a:p>
            <a:pPr marL="457200" indent="-457200">
              <a:buFont typeface="Courier New" pitchFamily="49" charset="0"/>
              <a:buChar char="o"/>
            </a:pPr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verall: we are getting to the interesting phase now! </a:t>
            </a:r>
          </a:p>
          <a:p>
            <a:r>
              <a:rPr lang="en-US" dirty="0" smtClean="0"/>
              <a:t>		   use tournament software for research!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" y="0"/>
            <a:ext cx="2124465" cy="565146"/>
          </a:xfrm>
        </p:spPr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56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8001000" cy="62484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2363890" cy="565146"/>
          </a:xfrm>
        </p:spPr>
        <p:txBody>
          <a:bodyPr/>
          <a:lstStyle/>
          <a:p>
            <a:r>
              <a:rPr lang="de-DE" dirty="0" err="1" smtClean="0"/>
              <a:t>Submissions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2</a:t>
            </a:fld>
            <a:endParaRPr lang="da-DK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83610"/>
              </p:ext>
            </p:extLst>
          </p:nvPr>
        </p:nvGraphicFramePr>
        <p:xfrm>
          <a:off x="533400" y="1219200"/>
          <a:ext cx="8069264" cy="43892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7316"/>
                <a:gridCol w="954486"/>
                <a:gridCol w="1828800"/>
                <a:gridCol w="326866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Botname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Race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Contributor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de-DE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Nova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Terran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Alberto Uriarte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Drexel University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Skynet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Protoss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Andrew Smith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>
                          <a:latin typeface="+mn-lt"/>
                        </a:rPr>
                        <a:t>none</a:t>
                      </a:r>
                      <a:endParaRPr lang="de-DE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SCAIL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Jay Young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University of Birmingham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AIUR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Florian Richoux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Nantes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BroodwarBotQ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Gabriel Synnaeve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INRIA,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Collège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France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Xelnaga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Ho-Chul Cho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Sejong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BTHAI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Terran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Johan </a:t>
                      </a:r>
                      <a:r>
                        <a:rPr lang="de-DE" dirty="0" err="1"/>
                        <a:t>Hagelbäck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Blekinge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Institute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Technology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+mn-lt"/>
                        </a:rPr>
                        <a:t>Adjutant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Terran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+mn-lt"/>
                        </a:rPr>
                        <a:t>Nicholas</a:t>
                      </a:r>
                      <a:r>
                        <a:rPr lang="de-DE" baseline="0" dirty="0" smtClean="0">
                          <a:latin typeface="+mn-lt"/>
                        </a:rPr>
                        <a:t> Bowen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Central Florida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</a:tr>
              <a:tr h="458154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+mn-lt"/>
                        </a:rPr>
                        <a:t>IceBot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+mn-lt"/>
                        </a:rPr>
                        <a:t>Terran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+mn-lt"/>
                        </a:rPr>
                        <a:t>Wang Zhe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Ritsumeikan</a:t>
                      </a:r>
                      <a:r>
                        <a:rPr lang="de-DE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UalbertaBot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Protoss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+mn-lt"/>
                        </a:rPr>
                        <a:t>David Churchill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Alberta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09600" y="843280"/>
            <a:ext cx="8001000" cy="484632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90 rounds of round robin on 6 maps (= 15 times each 	bot against each on every map)</a:t>
            </a:r>
          </a:p>
          <a:p>
            <a:pPr>
              <a:buFont typeface="Courier New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games played in highest possible speed, set by 	tournament software (from Alberta people)</a:t>
            </a:r>
          </a:p>
          <a:p>
            <a:pPr>
              <a:buFont typeface="Courier New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bots ordered according to overall winning rate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crashing or timeout means win for opponent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hour timeout (=85716 frames) means draw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due to technical problems, read/write feature      	constraint to games on a single computer (of 6) </a:t>
            </a:r>
          </a:p>
          <a:p>
            <a:pPr>
              <a:buFont typeface="Courier New" pitchFamily="49" charset="0"/>
              <a:buChar char="o"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2157102" cy="565146"/>
          </a:xfrm>
        </p:spPr>
        <p:txBody>
          <a:bodyPr/>
          <a:lstStyle/>
          <a:p>
            <a:r>
              <a:rPr lang="de-DE" dirty="0" smtClean="0"/>
              <a:t>Basic Rules	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3</a:t>
            </a:fld>
            <a:endParaRPr lang="da-DK"/>
          </a:p>
        </p:txBody>
      </p:sp>
      <p:pic>
        <p:nvPicPr>
          <p:cNvPr id="17" name="Sorry.wav-9114-Free-Loops.com.wav">
            <a:hlinkClick r:id="" action="ppaction://media"/>
          </p:cNvPr>
          <p:cNvPicPr>
            <a:picLocks noRot="1" noChangeAspect="1"/>
          </p:cNvPicPr>
          <p:nvPr>
            <a:wavAudioFile r:embed="rId1" name="Sorry.wav-9114-Free-Loops.com.wav"/>
          </p:nvPr>
        </p:nvPicPr>
        <p:blipFill>
          <a:blip r:embed="rId3"/>
          <a:stretch>
            <a:fillRect/>
          </a:stretch>
        </p:blipFill>
        <p:spPr>
          <a:xfrm>
            <a:off x="8526463" y="5897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1233387" cy="565146"/>
          </a:xfrm>
        </p:spPr>
        <p:txBody>
          <a:bodyPr/>
          <a:lstStyle/>
          <a:p>
            <a:r>
              <a:rPr lang="de-DE" dirty="0" smtClean="0"/>
              <a:t>Maps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3 </a:t>
            </a:r>
            <a:r>
              <a:rPr lang="de-DE" dirty="0"/>
              <a:t>3-player maps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Athena-II</a:t>
            </a:r>
            <a:r>
              <a:rPr lang="en-US" dirty="0"/>
              <a:t>		Neo Moon Glaive	 Tears of the </a:t>
            </a:r>
            <a:r>
              <a:rPr lang="en-US" dirty="0" smtClean="0"/>
              <a:t>Moon</a:t>
            </a:r>
          </a:p>
          <a:p>
            <a:pPr lvl="1"/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  3 6-player maps: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   Legacy			River of Light		   The Huntress 1.1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  <p:pic>
        <p:nvPicPr>
          <p:cNvPr id="7" name="Picture 2" descr="D:\svn-games\starcraft\competition2012\maps\athena-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svn-games\starcraft\competition2012\maps\neo-moon-gla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471" y="17526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:\svn-games\starcraft\competition2012\maps\tears-of-the-mo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643" y="17526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svn-games\starcraft\competition2012\maps\legac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svn-games\starcraft\competition2012\maps\river-of-ligh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196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svn-games\starcraft\competition2012\maps\the-huntres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44196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Courier New" pitchFamily="49" charset="0"/>
              <a:buChar char="o"/>
            </a:pPr>
            <a:r>
              <a:rPr lang="en-US" dirty="0" smtClean="0"/>
              <a:t>tournament software provided by University of Alberta team (Michael </a:t>
            </a:r>
            <a:r>
              <a:rPr lang="en-US" dirty="0" err="1" smtClean="0"/>
              <a:t>Buro</a:t>
            </a:r>
            <a:r>
              <a:rPr lang="en-US" dirty="0" smtClean="0"/>
              <a:t>, David Churchill, Jason Lorenz)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smtClean="0"/>
              <a:t>client-server system, clients can enter any time (2 per game needed)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starcraft</a:t>
            </a:r>
            <a:r>
              <a:rPr lang="en-US" dirty="0" smtClean="0"/>
              <a:t>/bot crashes handled automatically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/>
              <a:t>n</a:t>
            </a:r>
            <a:r>
              <a:rPr lang="en-US" dirty="0" smtClean="0"/>
              <a:t>ote: very similar setup to AIIDE’12, only our maps were not known in advance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" y="0"/>
            <a:ext cx="5434089" cy="565146"/>
          </a:xfrm>
        </p:spPr>
        <p:txBody>
          <a:bodyPr/>
          <a:lstStyle/>
          <a:p>
            <a:r>
              <a:rPr lang="en-US" dirty="0" smtClean="0"/>
              <a:t>Cooperation with AIIDE People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72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" y="0"/>
            <a:ext cx="7370324" cy="565146"/>
          </a:xfrm>
        </p:spPr>
        <p:txBody>
          <a:bodyPr/>
          <a:lstStyle/>
          <a:p>
            <a:r>
              <a:rPr lang="en-US" dirty="0" smtClean="0"/>
              <a:t>3 Player Maps (Left), 6 Player Maps (Right)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6</a:t>
            </a:fld>
            <a:endParaRPr lang="da-DK"/>
          </a:p>
        </p:txBody>
      </p:sp>
      <p:pic>
        <p:nvPicPr>
          <p:cNvPr id="3075" name="Picture 3" descr="C:\Users\mike\Desktop\Results\vstabl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51560"/>
            <a:ext cx="5257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ike\Desktop\Results\vstable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96524"/>
            <a:ext cx="4419599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Robot Attention-9102-Free-Loops.com.wav">
            <a:hlinkClick r:id="" action="ppaction://media"/>
          </p:cNvPr>
          <p:cNvPicPr>
            <a:picLocks noRot="1" noChangeAspect="1"/>
          </p:cNvPicPr>
          <p:nvPr>
            <a:wavAudioFile r:embed="rId1" name="Robot Attention-9102-Free-Loops.com.wav"/>
          </p:nvPr>
        </p:nvPicPr>
        <p:blipFill>
          <a:blip r:embed="rId5"/>
          <a:stretch>
            <a:fillRect/>
          </a:stretch>
        </p:blipFill>
        <p:spPr>
          <a:xfrm>
            <a:off x="8305800" y="589788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5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smtClean="0"/>
              <a:t>map ‘size‘ has an effect!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Nova </a:t>
            </a:r>
            <a:r>
              <a:rPr lang="de-DE" dirty="0" smtClean="0"/>
              <a:t>against BBQ: good on 6-player, bad on </a:t>
            </a:r>
            <a:r>
              <a:rPr lang="de-DE" dirty="0" smtClean="0"/>
              <a:t>3-player</a:t>
            </a:r>
          </a:p>
          <a:p>
            <a:pPr>
              <a:buFont typeface="Courier New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SCAIL and Adjutant better on 6-player, BBQ worse on 	6-player</a:t>
            </a:r>
          </a:p>
          <a:p>
            <a:pPr>
              <a:buFont typeface="Courier New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UAlbertaBot better on 6-player (due to scouting?)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/>
              <a:t> </a:t>
            </a:r>
            <a:r>
              <a:rPr lang="de-DE" dirty="0" smtClean="0"/>
              <a:t>Nova consistently good against </a:t>
            </a:r>
            <a:r>
              <a:rPr lang="de-DE" dirty="0" smtClean="0"/>
              <a:t>UAlbertaBot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Xelnaga only bot to beat Skynet, but only on 3-player 	maps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3537288" cy="565146"/>
          </a:xfrm>
        </p:spPr>
        <p:txBody>
          <a:bodyPr/>
          <a:lstStyle/>
          <a:p>
            <a:r>
              <a:rPr lang="de-DE" dirty="0" smtClean="0"/>
              <a:t>Some Observations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" y="0"/>
            <a:ext cx="4499859" cy="565146"/>
          </a:xfrm>
        </p:spPr>
        <p:txBody>
          <a:bodyPr/>
          <a:lstStyle/>
          <a:p>
            <a:r>
              <a:rPr lang="en-US" smtClean="0"/>
              <a:t>Averaged over all </a:t>
            </a:r>
            <a:r>
              <a:rPr lang="en-US" dirty="0" smtClean="0"/>
              <a:t>6 Maps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8</a:t>
            </a:fld>
            <a:endParaRPr lang="da-DK"/>
          </a:p>
        </p:txBody>
      </p:sp>
      <p:pic>
        <p:nvPicPr>
          <p:cNvPr id="4098" name="Picture 2" descr="C:\Users\mike\Desktop\Results\vst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76608"/>
            <a:ext cx="4953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6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" y="0"/>
            <a:ext cx="4385212" cy="565146"/>
          </a:xfrm>
        </p:spPr>
        <p:txBody>
          <a:bodyPr/>
          <a:lstStyle/>
          <a:p>
            <a:r>
              <a:rPr lang="en-US" dirty="0" smtClean="0"/>
              <a:t>Overall Win Rate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13-09-2012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9</a:t>
            </a:fld>
            <a:endParaRPr lang="da-DK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9916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6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owerpoint eng 4x3NY09 pot">
  <a:themeElements>
    <a:clrScheme name="IT-Universitetet">
      <a:dk1>
        <a:sysClr val="windowText" lastClr="000000"/>
      </a:dk1>
      <a:lt1>
        <a:sysClr val="window" lastClr="FFFFFF"/>
      </a:lt1>
      <a:dk2>
        <a:srgbClr val="8D408E"/>
      </a:dk2>
      <a:lt2>
        <a:srgbClr val="C3C5BB"/>
      </a:lt2>
      <a:accent1>
        <a:srgbClr val="A5CBDA"/>
      </a:accent1>
      <a:accent2>
        <a:srgbClr val="FFCC00"/>
      </a:accent2>
      <a:accent3>
        <a:srgbClr val="E2007A"/>
      </a:accent3>
      <a:accent4>
        <a:srgbClr val="009EE0"/>
      </a:accent4>
      <a:accent5>
        <a:srgbClr val="675D9E"/>
      </a:accent5>
      <a:accent6>
        <a:srgbClr val="708B96"/>
      </a:accent6>
      <a:hlink>
        <a:srgbClr val="009EE0"/>
      </a:hlink>
      <a:folHlink>
        <a:srgbClr val="E200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powerpoint eng 4x3NY09 pot</Template>
  <TotalTime>202</TotalTime>
  <Words>403</Words>
  <Application>Microsoft Office PowerPoint</Application>
  <PresentationFormat>On-screen Show (4:3)</PresentationFormat>
  <Paragraphs>139</Paragraphs>
  <Slides>12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Master powerpoint eng 4x3NY09 pot</vt:lpstr>
      <vt:lpstr>Tobias Mahlmann and Mike Preuss</vt:lpstr>
      <vt:lpstr>Submissions</vt:lpstr>
      <vt:lpstr>Basic Rules </vt:lpstr>
      <vt:lpstr>Maps</vt:lpstr>
      <vt:lpstr>Cooperation with AIIDE People</vt:lpstr>
      <vt:lpstr>3 Player Maps (Left), 6 Player Maps (Right)</vt:lpstr>
      <vt:lpstr>Some Observations</vt:lpstr>
      <vt:lpstr>Averaged over all 6 Maps</vt:lpstr>
      <vt:lpstr>Overall Win Rate History</vt:lpstr>
      <vt:lpstr>The Medalists</vt:lpstr>
      <vt:lpstr>Summary</vt:lpstr>
      <vt:lpstr>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mike</dc:creator>
  <cp:lastModifiedBy>mike</cp:lastModifiedBy>
  <cp:revision>60</cp:revision>
  <dcterms:created xsi:type="dcterms:W3CDTF">2011-09-01T13:47:12Z</dcterms:created>
  <dcterms:modified xsi:type="dcterms:W3CDTF">2012-09-13T10:17:13Z</dcterms:modified>
</cp:coreProperties>
</file>